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28"/>
  </p:notesMasterIdLst>
  <p:handoutMasterIdLst>
    <p:handoutMasterId r:id="rId29"/>
  </p:handoutMasterIdLst>
  <p:sldIdLst>
    <p:sldId id="256" r:id="rId6"/>
    <p:sldId id="427" r:id="rId7"/>
    <p:sldId id="428" r:id="rId8"/>
    <p:sldId id="429" r:id="rId9"/>
    <p:sldId id="441" r:id="rId10"/>
    <p:sldId id="323" r:id="rId11"/>
    <p:sldId id="363" r:id="rId12"/>
    <p:sldId id="374" r:id="rId13"/>
    <p:sldId id="442" r:id="rId14"/>
    <p:sldId id="430" r:id="rId15"/>
    <p:sldId id="432" r:id="rId16"/>
    <p:sldId id="431" r:id="rId17"/>
    <p:sldId id="404" r:id="rId18"/>
    <p:sldId id="433" r:id="rId19"/>
    <p:sldId id="434" r:id="rId20"/>
    <p:sldId id="435" r:id="rId21"/>
    <p:sldId id="438" r:id="rId22"/>
    <p:sldId id="443" r:id="rId23"/>
    <p:sldId id="436" r:id="rId24"/>
    <p:sldId id="437" r:id="rId25"/>
    <p:sldId id="439" r:id="rId26"/>
    <p:sldId id="440" r:id="rId2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2730"/>
    <a:srgbClr val="DCDCDC"/>
    <a:srgbClr val="E2E2E2"/>
    <a:srgbClr val="A62039"/>
    <a:srgbClr val="F2F2F2"/>
    <a:srgbClr val="9E3039"/>
    <a:srgbClr val="9F2038"/>
    <a:srgbClr val="717074"/>
    <a:srgbClr val="A61F38"/>
    <a:srgbClr val="565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1079" autoAdjust="0"/>
  </p:normalViewPr>
  <p:slideViewPr>
    <p:cSldViewPr snapToGrid="0">
      <p:cViewPr varScale="1">
        <p:scale>
          <a:sx n="66" d="100"/>
          <a:sy n="66" d="100"/>
        </p:scale>
        <p:origin x="9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3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4" tIns="46588" rIns="93174" bIns="4658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4" tIns="46588" rIns="93174" bIns="46588" rtlCol="0"/>
          <a:lstStyle>
            <a:lvl1pPr algn="r">
              <a:defRPr sz="1200"/>
            </a:lvl1pPr>
          </a:lstStyle>
          <a:p>
            <a:fld id="{81725419-224B-4736-A98D-808403B8F0E3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74" tIns="46588" rIns="93174" bIns="4658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vert="horz" lIns="93174" tIns="46588" rIns="93174" bIns="46588" rtlCol="0" anchor="b"/>
          <a:lstStyle>
            <a:lvl1pPr algn="r">
              <a:defRPr sz="1200"/>
            </a:lvl1pPr>
          </a:lstStyle>
          <a:p>
            <a:fld id="{E05946D3-2781-4BF5-8FAF-A4CF5B438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6767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4" tIns="46588" rIns="93174" bIns="4658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4" tIns="46588" rIns="93174" bIns="46588" rtlCol="0"/>
          <a:lstStyle>
            <a:lvl1pPr algn="r">
              <a:defRPr sz="1200"/>
            </a:lvl1pPr>
          </a:lstStyle>
          <a:p>
            <a:fld id="{447BBA6B-C058-4516-9DA0-E28B61935C5F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4" tIns="46588" rIns="93174" bIns="4658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4" tIns="46588" rIns="93174" bIns="4658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74" tIns="46588" rIns="93174" bIns="4658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vert="horz" lIns="93174" tIns="46588" rIns="93174" bIns="46588" rtlCol="0" anchor="b"/>
          <a:lstStyle>
            <a:lvl1pPr algn="r">
              <a:defRPr sz="1200"/>
            </a:lvl1pPr>
          </a:lstStyle>
          <a:p>
            <a:fld id="{9FB03FEE-2063-4632-B572-1B48EDDD6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22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03FEE-2063-4632-B572-1B48EDDD6A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5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03FEE-2063-4632-B572-1B48EDDD6A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96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03FEE-2063-4632-B572-1B48EDDD6A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58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152650"/>
            <a:ext cx="12192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6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Title </a:t>
            </a:r>
          </a:p>
          <a:p>
            <a:endParaRPr lang="en-US" dirty="0"/>
          </a:p>
          <a:p>
            <a:r>
              <a:rPr lang="en-US" dirty="0"/>
              <a:t>Date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74943" y="6431452"/>
            <a:ext cx="4749800" cy="25448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© 2015 JumpStart Inc.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913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and 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81712"/>
            <a:ext cx="10515600" cy="579525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rgbClr val="9E3039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dirty="0"/>
              <a:t>Each Word In Header Is Capitalized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0B75-65B1-4EA2-9690-F69B202B11E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1697824"/>
            <a:ext cx="10515600" cy="36076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Chart or large graphic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120044"/>
            <a:ext cx="10515600" cy="467833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Description pertaining to graphic below:</a:t>
            </a:r>
          </a:p>
        </p:txBody>
      </p:sp>
    </p:spTree>
    <p:extLst>
      <p:ext uri="{BB962C8B-B14F-4D97-AF65-F5344CB8AC3E}">
        <p14:creationId xmlns:p14="http://schemas.microsoft.com/office/powerpoint/2010/main" val="2676120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81712"/>
            <a:ext cx="10515600" cy="932941"/>
          </a:xfrm>
        </p:spPr>
        <p:txBody>
          <a:bodyPr>
            <a:normAutofit/>
          </a:bodyPr>
          <a:lstStyle>
            <a:lvl1pPr>
              <a:defRPr sz="4000">
                <a:solidFill>
                  <a:srgbClr val="9E3039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8897"/>
            <a:ext cx="10515600" cy="4154653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0B75-65B1-4EA2-9690-F69B202B11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64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011648"/>
            <a:ext cx="10515600" cy="2852737"/>
          </a:xfrm>
        </p:spPr>
        <p:txBody>
          <a:bodyPr anchor="b">
            <a:normAutofit/>
          </a:bodyPr>
          <a:lstStyle>
            <a:lvl1pPr>
              <a:defRPr sz="5000" baseline="0"/>
            </a:lvl1pPr>
          </a:lstStyle>
          <a:p>
            <a:r>
              <a:rPr lang="en-US" dirty="0"/>
              <a:t>Upcoming Agenda Topic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200" y="3891373"/>
            <a:ext cx="105156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if Needed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0B75-65B1-4EA2-9690-F69B202B1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00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with bullets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275010"/>
            <a:ext cx="5181600" cy="34731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Header 1 Topic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0B75-65B1-4EA2-9690-F69B202B11E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838200" y="281712"/>
            <a:ext cx="10515600" cy="932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9E3039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r>
              <a:rPr lang="en-US" sz="3200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9" hasCustomPrompt="1"/>
          </p:nvPr>
        </p:nvSpPr>
        <p:spPr>
          <a:xfrm>
            <a:off x="6381751" y="1275009"/>
            <a:ext cx="5391150" cy="41256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Chart/Infographic/etc.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1771650"/>
            <a:ext cx="5181600" cy="3629025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aseline="0"/>
            </a:lvl1pPr>
          </a:lstStyle>
          <a:p>
            <a:pPr lvl="0"/>
            <a:r>
              <a:rPr lang="en-US" dirty="0"/>
              <a:t>Topic 1 Description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Topic 1 Description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Topic 1 Description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Topic 1 Description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Topic 1 Description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Topic 1 Description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Topic 1 Description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Topic 1 Description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17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Speaker Bio Slide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3224211" y="2083593"/>
            <a:ext cx="1562100" cy="15621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6972300" y="2083593"/>
            <a:ext cx="1562100" cy="1562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Speaker</a:t>
            </a:r>
          </a:p>
          <a:p>
            <a:r>
              <a:rPr lang="en-US" dirty="0"/>
              <a:t>Photo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547936" y="4324350"/>
            <a:ext cx="2914651" cy="1381125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547937" y="3871912"/>
            <a:ext cx="2914650" cy="533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9E303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15074" y="4324350"/>
            <a:ext cx="2914651" cy="1381125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6315075" y="3871912"/>
            <a:ext cx="2914650" cy="533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9E303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4039776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;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824"/>
            <a:ext cx="12192000" cy="701039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636525" y="-68824"/>
            <a:ext cx="6555475" cy="7010398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0B75-65B1-4EA2-9690-F69B202B11E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215512" y="1678884"/>
            <a:ext cx="5397500" cy="3500231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lang="en-US" sz="3200" b="0" i="0" baseline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Roboto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Use this slide for a quote or stat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316450" y="5343870"/>
            <a:ext cx="3296562" cy="67468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name if applicable</a:t>
            </a:r>
          </a:p>
          <a:p>
            <a:pPr lvl="0"/>
            <a:r>
              <a:rPr lang="en-US" dirty="0"/>
              <a:t>organization</a:t>
            </a:r>
          </a:p>
        </p:txBody>
      </p:sp>
    </p:spTree>
    <p:extLst>
      <p:ext uri="{BB962C8B-B14F-4D97-AF65-F5344CB8AC3E}">
        <p14:creationId xmlns:p14="http://schemas.microsoft.com/office/powerpoint/2010/main" val="3200559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;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88" y="-17885"/>
            <a:ext cx="12212488" cy="687588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92585" y="-17418"/>
            <a:ext cx="6199415" cy="6875418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0B75-65B1-4EA2-9690-F69B202B11E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393542" y="1649441"/>
            <a:ext cx="5397500" cy="3500231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lang="en-US" sz="3200" b="0" i="0" baseline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Roboto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Use this slide for a quote or stat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494480" y="5344086"/>
            <a:ext cx="3296562" cy="67468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name if applicable</a:t>
            </a:r>
          </a:p>
          <a:p>
            <a:pPr lvl="0"/>
            <a:r>
              <a:rPr lang="en-US" dirty="0"/>
              <a:t>organization</a:t>
            </a:r>
          </a:p>
        </p:txBody>
      </p:sp>
    </p:spTree>
    <p:extLst>
      <p:ext uri="{BB962C8B-B14F-4D97-AF65-F5344CB8AC3E}">
        <p14:creationId xmlns:p14="http://schemas.microsoft.com/office/powerpoint/2010/main" val="299352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;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123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5636525" y="-1"/>
            <a:ext cx="6555475" cy="696123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0B75-65B1-4EA2-9690-F69B202B11E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6458140" y="687688"/>
            <a:ext cx="4912242" cy="4912242"/>
          </a:xfrm>
          <a:prstGeom prst="ellipse">
            <a:avLst/>
          </a:prstGeom>
          <a:solidFill>
            <a:srgbClr val="9E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7138624" y="2596415"/>
            <a:ext cx="3551275" cy="1632701"/>
          </a:xfrm>
        </p:spPr>
        <p:txBody>
          <a:bodyPr>
            <a:normAutofit/>
          </a:bodyPr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n-lt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7138625" y="1693101"/>
            <a:ext cx="3551274" cy="646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0" baseline="0">
                <a:solidFill>
                  <a:schemeClr val="bg1"/>
                </a:solidFill>
                <a:ea typeface="Roboto Condensed" panose="020000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/>
              <a:t>#/$</a:t>
            </a:r>
          </a:p>
        </p:txBody>
      </p:sp>
    </p:spTree>
    <p:extLst>
      <p:ext uri="{BB962C8B-B14F-4D97-AF65-F5344CB8AC3E}">
        <p14:creationId xmlns:p14="http://schemas.microsoft.com/office/powerpoint/2010/main" val="34005644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;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" y="8708"/>
            <a:ext cx="12180722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6862353" y="1"/>
            <a:ext cx="5329657" cy="6866708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0B75-65B1-4EA2-9690-F69B202B11E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7508930" y="1227151"/>
            <a:ext cx="4036501" cy="4036501"/>
          </a:xfrm>
          <a:prstGeom prst="ellipse">
            <a:avLst/>
          </a:prstGeom>
          <a:solidFill>
            <a:srgbClr val="9E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125097" y="2612649"/>
            <a:ext cx="2768415" cy="2020311"/>
          </a:xfrm>
        </p:spPr>
        <p:txBody>
          <a:bodyPr>
            <a:normAutofit/>
          </a:bodyPr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n-lt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7654887" y="1802530"/>
            <a:ext cx="3551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#/$</a:t>
            </a:r>
          </a:p>
        </p:txBody>
      </p:sp>
    </p:spTree>
    <p:extLst>
      <p:ext uri="{BB962C8B-B14F-4D97-AF65-F5344CB8AC3E}">
        <p14:creationId xmlns:p14="http://schemas.microsoft.com/office/powerpoint/2010/main" val="13466601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umpStart'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 userDrawn="1"/>
        </p:nvSpPr>
        <p:spPr>
          <a:xfrm>
            <a:off x="5738685" y="2381724"/>
            <a:ext cx="779148" cy="779148"/>
          </a:xfrm>
          <a:prstGeom prst="ellipse">
            <a:avLst/>
          </a:prstGeom>
          <a:solidFill>
            <a:srgbClr val="9E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Economic Outcomes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641975" y="1901826"/>
            <a:ext cx="4692650" cy="385466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 dirty="0"/>
              <a:t>Northeast Ohio Network Performance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901825"/>
            <a:ext cx="4575175" cy="385467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 dirty="0"/>
              <a:t>JumpStart Performance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844940" y="2648380"/>
            <a:ext cx="3568435" cy="634344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has been invested in high-growth Ohio companies by JumpStart.</a:t>
            </a:r>
          </a:p>
        </p:txBody>
      </p:sp>
      <p:sp>
        <p:nvSpPr>
          <p:cNvPr id="30" name="Oval 29"/>
          <p:cNvSpPr/>
          <p:nvPr userDrawn="1"/>
        </p:nvSpPr>
        <p:spPr>
          <a:xfrm>
            <a:off x="775609" y="2490107"/>
            <a:ext cx="955220" cy="955220"/>
          </a:xfrm>
          <a:prstGeom prst="ellipse">
            <a:avLst/>
          </a:prstGeom>
          <a:solidFill>
            <a:srgbClr val="9E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08266" y="2771298"/>
            <a:ext cx="1036674" cy="45017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32.4M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1844940" y="3595401"/>
            <a:ext cx="3568435" cy="907869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 revenue has been generated by JumpStart’s portfolio and client companies.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844940" y="4777188"/>
            <a:ext cx="3568435" cy="907869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direct, indirect &amp; induced jobs in Northeast Ohio by JumpStart’s portfolio and client companies.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775609" y="3609972"/>
            <a:ext cx="955220" cy="955220"/>
          </a:xfrm>
          <a:prstGeom prst="ellipse">
            <a:avLst/>
          </a:prstGeom>
          <a:solidFill>
            <a:srgbClr val="9E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 userDrawn="1"/>
        </p:nvSpPr>
        <p:spPr>
          <a:xfrm>
            <a:off x="775609" y="4729837"/>
            <a:ext cx="955220" cy="955220"/>
          </a:xfrm>
          <a:prstGeom prst="ellipse">
            <a:avLst/>
          </a:prstGeom>
          <a:solidFill>
            <a:srgbClr val="9E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759185" y="3894701"/>
            <a:ext cx="1028700" cy="38576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 dirty="0"/>
              <a:t>$689M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007059"/>
            <a:ext cx="933450" cy="38850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lvl="0"/>
            <a:r>
              <a:rPr lang="en-US" dirty="0"/>
              <a:t>4,800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6633187" y="2573569"/>
            <a:ext cx="4292334" cy="365637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entrepreneurs helped by this network.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6631039" y="3485734"/>
            <a:ext cx="4294482" cy="373595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raised in capital by these entrepreneurs. </a:t>
            </a:r>
          </a:p>
        </p:txBody>
      </p:sp>
      <p:sp>
        <p:nvSpPr>
          <p:cNvPr id="23" name="Oval 22"/>
          <p:cNvSpPr/>
          <p:nvPr userDrawn="1"/>
        </p:nvSpPr>
        <p:spPr>
          <a:xfrm>
            <a:off x="5738685" y="3305830"/>
            <a:ext cx="779148" cy="779148"/>
          </a:xfrm>
          <a:prstGeom prst="ellipse">
            <a:avLst/>
          </a:prstGeom>
          <a:solidFill>
            <a:srgbClr val="9E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2" hasCustomPrompt="1"/>
          </p:nvPr>
        </p:nvSpPr>
        <p:spPr>
          <a:xfrm>
            <a:off x="5745442" y="2606097"/>
            <a:ext cx="885597" cy="33066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1,000+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5732875" y="3533362"/>
            <a:ext cx="784958" cy="360669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$1.7B</a:t>
            </a:r>
          </a:p>
        </p:txBody>
      </p:sp>
      <p:sp>
        <p:nvSpPr>
          <p:cNvPr id="29" name="Oval 28"/>
          <p:cNvSpPr/>
          <p:nvPr userDrawn="1"/>
        </p:nvSpPr>
        <p:spPr>
          <a:xfrm>
            <a:off x="5738685" y="5117459"/>
            <a:ext cx="779148" cy="779148"/>
          </a:xfrm>
          <a:prstGeom prst="ellipse">
            <a:avLst/>
          </a:prstGeom>
          <a:solidFill>
            <a:srgbClr val="9E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 userDrawn="1"/>
        </p:nvSpPr>
        <p:spPr>
          <a:xfrm>
            <a:off x="5738738" y="4229937"/>
            <a:ext cx="779148" cy="779148"/>
          </a:xfrm>
          <a:prstGeom prst="ellipse">
            <a:avLst/>
          </a:prstGeom>
          <a:solidFill>
            <a:srgbClr val="9E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6631039" y="4305178"/>
            <a:ext cx="4294482" cy="628665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 revenue and create or retain by network clients.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6631039" y="5192700"/>
            <a:ext cx="4294482" cy="628665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direct, indirect &amp; induced jobs in Northeast Ohio by the NEO Network.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26" hasCustomPrompt="1"/>
          </p:nvPr>
        </p:nvSpPr>
        <p:spPr>
          <a:xfrm>
            <a:off x="5737941" y="5346888"/>
            <a:ext cx="851533" cy="33816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10,000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27" hasCustomPrompt="1"/>
          </p:nvPr>
        </p:nvSpPr>
        <p:spPr>
          <a:xfrm>
            <a:off x="5770381" y="4453572"/>
            <a:ext cx="713548" cy="40311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$1.2B</a:t>
            </a:r>
          </a:p>
        </p:txBody>
      </p:sp>
    </p:spTree>
    <p:extLst>
      <p:ext uri="{BB962C8B-B14F-4D97-AF65-F5344CB8AC3E}">
        <p14:creationId xmlns:p14="http://schemas.microsoft.com/office/powerpoint/2010/main" val="4267801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152650"/>
            <a:ext cx="12192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6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Title </a:t>
            </a:r>
          </a:p>
          <a:p>
            <a:endParaRPr lang="en-US" dirty="0"/>
          </a:p>
          <a:p>
            <a:r>
              <a:rPr lang="en-US" dirty="0"/>
              <a:t>Date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274943" y="6431452"/>
            <a:ext cx="4749800" cy="25448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© 2015 JumpStart Inc.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77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84911" y="2107837"/>
            <a:ext cx="5222176" cy="134394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057650"/>
            <a:ext cx="12191999" cy="1228725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dirty="0"/>
              <a:t>Or contact person here with email</a:t>
            </a:r>
          </a:p>
        </p:txBody>
      </p:sp>
    </p:spTree>
    <p:extLst>
      <p:ext uri="{BB962C8B-B14F-4D97-AF65-F5344CB8AC3E}">
        <p14:creationId xmlns:p14="http://schemas.microsoft.com/office/powerpoint/2010/main" val="2650771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;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0B75-65B1-4EA2-9690-F69B202B11E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7654887" y="1802530"/>
            <a:ext cx="3551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#/$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84911" y="2107837"/>
            <a:ext cx="5222176" cy="1343942"/>
          </a:xfrm>
          <a:prstGeom prst="rect">
            <a:avLst/>
          </a:prstGeom>
        </p:spPr>
      </p:pic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057650"/>
            <a:ext cx="12191999" cy="1228725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dirty="0"/>
              <a:t>Or contact person here with email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9876" y="6191249"/>
            <a:ext cx="750536" cy="5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393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9175"/>
            <a:ext cx="10515600" cy="4524375"/>
          </a:xfrm>
        </p:spPr>
        <p:txBody>
          <a:bodyPr/>
          <a:lstStyle>
            <a:lvl1pPr>
              <a:defRPr sz="260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81712"/>
            <a:ext cx="10515600" cy="579525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rgbClr val="9E3039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dirty="0"/>
              <a:t>Each Word In Header Is Capitalized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353800" y="182562"/>
            <a:ext cx="6158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4B3090A-AB90-4D0B-BF45-CD5A39D2F2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20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Slide: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5984420" y="0"/>
            <a:ext cx="6207579" cy="6858000"/>
          </a:xfrm>
          <a:prstGeom prst="rect">
            <a:avLst/>
          </a:prstGeom>
          <a:solidFill>
            <a:srgbClr val="9E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393542" y="1649441"/>
            <a:ext cx="5397500" cy="3500231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lang="en-US" sz="3200" b="0" i="0" baseline="0" smtClean="0">
                <a:solidFill>
                  <a:schemeClr val="bg1"/>
                </a:solidFill>
                <a:effectLst/>
                <a:latin typeface="+mn-lt"/>
                <a:ea typeface="Roboto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Use this slide for a quote or stat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494480" y="5344086"/>
            <a:ext cx="3296562" cy="67468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if applicable</a:t>
            </a:r>
          </a:p>
          <a:p>
            <a:pPr lvl="0"/>
            <a:r>
              <a:rPr lang="en-US" dirty="0"/>
              <a:t>organization</a:t>
            </a:r>
          </a:p>
        </p:txBody>
      </p:sp>
      <p:sp>
        <p:nvSpPr>
          <p:cNvPr id="7" name="Slide Number Placeholder 6"/>
          <p:cNvSpPr txBox="1">
            <a:spLocks/>
          </p:cNvSpPr>
          <p:nvPr userDrawn="1"/>
        </p:nvSpPr>
        <p:spPr>
          <a:xfrm>
            <a:off x="11326762" y="182562"/>
            <a:ext cx="6429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B3090A-AB90-4D0B-BF45-CD5A39D2F242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2152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ote Slide: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33" b="30847"/>
          <a:stretch/>
        </p:blipFill>
        <p:spPr>
          <a:xfrm>
            <a:off x="0" y="0"/>
            <a:ext cx="1226457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5675087" cy="6858000"/>
          </a:xfrm>
          <a:prstGeom prst="rect">
            <a:avLst/>
          </a:prstGeom>
          <a:solidFill>
            <a:srgbClr val="9E3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78987" y="1681033"/>
            <a:ext cx="4457470" cy="3500231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lang="en-US" sz="3200" b="0" i="0" baseline="0" smtClean="0">
                <a:solidFill>
                  <a:schemeClr val="bg1"/>
                </a:solidFill>
                <a:effectLst/>
                <a:latin typeface="+mn-lt"/>
                <a:ea typeface="Roboto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Use this slide for a quote or stat</a:t>
            </a:r>
          </a:p>
        </p:txBody>
      </p:sp>
      <p:sp>
        <p:nvSpPr>
          <p:cNvPr id="7" name="Slide Number Placeholder 6"/>
          <p:cNvSpPr txBox="1">
            <a:spLocks/>
          </p:cNvSpPr>
          <p:nvPr userDrawn="1"/>
        </p:nvSpPr>
        <p:spPr>
          <a:xfrm>
            <a:off x="11326762" y="182562"/>
            <a:ext cx="6429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B3090A-AB90-4D0B-BF45-CD5A39D2F242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04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betwee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872014"/>
            <a:ext cx="12192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6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Title </a:t>
            </a:r>
          </a:p>
          <a:p>
            <a:endParaRPr lang="en-US" dirty="0"/>
          </a:p>
          <a:p>
            <a:r>
              <a:rPr lang="en-US" dirty="0"/>
              <a:t>Date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274943" y="6431452"/>
            <a:ext cx="4749800" cy="25448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© 2015 JumpStart Inc.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94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210675" y="1438275"/>
            <a:ext cx="1695450" cy="13049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9210675" y="3343275"/>
            <a:ext cx="1695450" cy="132397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 hasCustomPrompt="1"/>
          </p:nvPr>
        </p:nvSpPr>
        <p:spPr>
          <a:xfrm>
            <a:off x="8058149" y="180975"/>
            <a:ext cx="3971925" cy="447675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en-US" dirty="0"/>
              <a:t>Insert Network Partner Logos Below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705781"/>
            <a:ext cx="7984671" cy="1655762"/>
          </a:xfrm>
        </p:spPr>
        <p:txBody>
          <a:bodyPr>
            <a:normAutofit/>
          </a:bodyPr>
          <a:lstStyle>
            <a:lvl1pPr marL="0" indent="0" algn="ctr">
              <a:buNone/>
              <a:defRPr sz="26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Title </a:t>
            </a:r>
          </a:p>
          <a:p>
            <a:endParaRPr lang="en-US" dirty="0"/>
          </a:p>
          <a:p>
            <a:r>
              <a:rPr lang="en-US" dirty="0"/>
              <a:t>Date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274943" y="6431452"/>
            <a:ext cx="4749800" cy="25448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© 2015 JumpStart Inc.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51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48034" y="1734243"/>
            <a:ext cx="9295932" cy="271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12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0722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888436" y="3620183"/>
            <a:ext cx="771524" cy="3524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rgbClr val="9E303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2004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820649" y="3620630"/>
            <a:ext cx="790575" cy="3524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9E303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2005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4758846" y="3624945"/>
            <a:ext cx="790575" cy="3429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9E303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2006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 hasCustomPrompt="1"/>
          </p:nvPr>
        </p:nvSpPr>
        <p:spPr>
          <a:xfrm>
            <a:off x="6697043" y="3634470"/>
            <a:ext cx="782256" cy="33337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9E303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2007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601089" y="3620183"/>
            <a:ext cx="847726" cy="317044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9E303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2008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6" hasCustomPrompt="1"/>
          </p:nvPr>
        </p:nvSpPr>
        <p:spPr>
          <a:xfrm>
            <a:off x="10523601" y="3628112"/>
            <a:ext cx="805646" cy="334049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9E303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2009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92342" y="1371600"/>
            <a:ext cx="1763713" cy="1804304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 dirty="0"/>
              <a:t>Timeline description here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2334081" y="1371600"/>
            <a:ext cx="1763713" cy="1804756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 dirty="0"/>
              <a:t>Timeline description here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4275821" y="1371600"/>
            <a:ext cx="1763713" cy="1804303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 dirty="0"/>
              <a:t>Timeline description here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217560" y="1371600"/>
            <a:ext cx="1763713" cy="1804303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 dirty="0"/>
              <a:t>Timeline description here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59299" y="1371600"/>
            <a:ext cx="1763713" cy="1804302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 dirty="0"/>
              <a:t>Timeline description here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0044568" y="1371600"/>
            <a:ext cx="1763713" cy="180430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 dirty="0"/>
              <a:t>Timeline description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81712"/>
            <a:ext cx="10515600" cy="932941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rgbClr val="9E3039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dirty="0"/>
              <a:t>A Look Back – JumpStart’s History</a:t>
            </a:r>
          </a:p>
        </p:txBody>
      </p:sp>
    </p:spTree>
    <p:extLst>
      <p:ext uri="{BB962C8B-B14F-4D97-AF65-F5344CB8AC3E}">
        <p14:creationId xmlns:p14="http://schemas.microsoft.com/office/powerpoint/2010/main" val="3889153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888436" y="3517091"/>
            <a:ext cx="771524" cy="3524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rgbClr val="9E303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2010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825259" y="3507176"/>
            <a:ext cx="790575" cy="3524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9E303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2011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4759361" y="3535119"/>
            <a:ext cx="790575" cy="3429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9E303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2012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 hasCustomPrompt="1"/>
          </p:nvPr>
        </p:nvSpPr>
        <p:spPr>
          <a:xfrm>
            <a:off x="6715235" y="3544644"/>
            <a:ext cx="782256" cy="33337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9E303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2013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617292" y="3524866"/>
            <a:ext cx="847726" cy="317044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9E303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2014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6" hasCustomPrompt="1"/>
          </p:nvPr>
        </p:nvSpPr>
        <p:spPr>
          <a:xfrm>
            <a:off x="10523601" y="3509887"/>
            <a:ext cx="805646" cy="334049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9E303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2015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92342" y="1371597"/>
            <a:ext cx="1763713" cy="1804307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 dirty="0"/>
              <a:t>Timeline description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2334081" y="1371597"/>
            <a:ext cx="1763713" cy="1804759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 dirty="0"/>
              <a:t>Timeline description here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4275821" y="1371597"/>
            <a:ext cx="1763713" cy="1804306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 dirty="0"/>
              <a:t>Timeline description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217560" y="1371597"/>
            <a:ext cx="1763713" cy="1804306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 dirty="0"/>
              <a:t>Timeline description 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59299" y="1371597"/>
            <a:ext cx="1763713" cy="1804305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 dirty="0"/>
              <a:t>Timeline description here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0044568" y="1371597"/>
            <a:ext cx="1763713" cy="1804304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 dirty="0"/>
              <a:t>Timeline description here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81712"/>
            <a:ext cx="10515600" cy="932941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rgbClr val="9E3039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dirty="0"/>
              <a:t>A Look Back – JumpStart’s History</a:t>
            </a:r>
          </a:p>
        </p:txBody>
      </p:sp>
    </p:spTree>
    <p:extLst>
      <p:ext uri="{BB962C8B-B14F-4D97-AF65-F5344CB8AC3E}">
        <p14:creationId xmlns:p14="http://schemas.microsoft.com/office/powerpoint/2010/main" val="1387271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mpStart'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JumpStart’s Venture Development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grpSp>
        <p:nvGrpSpPr>
          <p:cNvPr id="53" name="Group 52"/>
          <p:cNvGrpSpPr/>
          <p:nvPr userDrawn="1"/>
        </p:nvGrpSpPr>
        <p:grpSpPr>
          <a:xfrm>
            <a:off x="6734179" y="2043573"/>
            <a:ext cx="3830046" cy="3513803"/>
            <a:chOff x="5397238" y="3218116"/>
            <a:chExt cx="2347862" cy="2154003"/>
          </a:xfrm>
        </p:grpSpPr>
        <p:grpSp>
          <p:nvGrpSpPr>
            <p:cNvPr id="54" name="Group 53"/>
            <p:cNvGrpSpPr/>
            <p:nvPr/>
          </p:nvGrpSpPr>
          <p:grpSpPr>
            <a:xfrm>
              <a:off x="6500620" y="3218116"/>
              <a:ext cx="1244480" cy="1244481"/>
              <a:chOff x="4326858" y="1926180"/>
              <a:chExt cx="1924878" cy="1924878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4326858" y="1926180"/>
                <a:ext cx="1924878" cy="1924878"/>
              </a:xfrm>
              <a:prstGeom prst="ellipse">
                <a:avLst/>
              </a:prstGeom>
              <a:solidFill>
                <a:srgbClr val="B5BE34">
                  <a:alpha val="8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076726" y="2102334"/>
                <a:ext cx="425141" cy="729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2</a:t>
                </a:r>
                <a:endParaRPr lang="en-US" sz="6000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561415" y="2776483"/>
                <a:ext cx="1557515" cy="496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SERVICES</a:t>
                </a: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5977638" y="4127638"/>
              <a:ext cx="1244480" cy="1244481"/>
              <a:chOff x="3288867" y="3685567"/>
              <a:chExt cx="1924878" cy="1924878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3288867" y="3685567"/>
                <a:ext cx="1924878" cy="1924878"/>
              </a:xfrm>
              <a:prstGeom prst="ellipse">
                <a:avLst/>
              </a:prstGeom>
              <a:solidFill>
                <a:srgbClr val="00A8D0">
                  <a:alpha val="8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022618" y="3934549"/>
                <a:ext cx="442826" cy="729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3</a:t>
                </a:r>
                <a:endParaRPr lang="en-US" sz="6000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3438291" y="4576618"/>
                <a:ext cx="1672804" cy="496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ECOSYTEM</a:t>
                </a: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5397238" y="3242921"/>
              <a:ext cx="1244479" cy="1244481"/>
              <a:chOff x="4818940" y="3327868"/>
              <a:chExt cx="1244479" cy="1244481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4818940" y="3327868"/>
                <a:ext cx="1244479" cy="1244481"/>
                <a:chOff x="2298373" y="2060257"/>
                <a:chExt cx="1924877" cy="1924878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2298373" y="2060257"/>
                  <a:ext cx="1924877" cy="1924878"/>
                </a:xfrm>
                <a:prstGeom prst="ellipse">
                  <a:avLst/>
                </a:prstGeom>
                <a:solidFill>
                  <a:srgbClr val="9E3039">
                    <a:alpha val="87843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3048384" y="2254772"/>
                  <a:ext cx="475107" cy="7295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dirty="0">
                      <a:solidFill>
                        <a:schemeClr val="bg1"/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</a:rPr>
                    <a:t>1</a:t>
                  </a:r>
                </a:p>
              </p:txBody>
            </p:sp>
          </p:grpSp>
          <p:sp>
            <p:nvSpPr>
              <p:cNvPr id="58" name="TextBox 57"/>
              <p:cNvSpPr txBox="1"/>
              <p:nvPr/>
            </p:nvSpPr>
            <p:spPr>
              <a:xfrm>
                <a:off x="5002774" y="3852804"/>
                <a:ext cx="909300" cy="320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CAPITAL</a:t>
                </a:r>
              </a:p>
            </p:txBody>
          </p:sp>
        </p:grpSp>
      </p:grpSp>
      <p:sp>
        <p:nvSpPr>
          <p:cNvPr id="70" name="Text Placeholder 69"/>
          <p:cNvSpPr>
            <a:spLocks noGrp="1"/>
          </p:cNvSpPr>
          <p:nvPr>
            <p:ph type="body" sz="quarter" idx="12" hasCustomPrompt="1"/>
          </p:nvPr>
        </p:nvSpPr>
        <p:spPr>
          <a:xfrm>
            <a:off x="1743853" y="2539601"/>
            <a:ext cx="4437580" cy="2019702"/>
          </a:xfrm>
        </p:spPr>
        <p:txBody>
          <a:bodyPr>
            <a:noAutofit/>
          </a:bodyPr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en-US" dirty="0"/>
              <a:t>A balanced approach leveraging capital investment, intensive technical assistance (talent recruiting, marketing services, mentoring support, etc.) and collaborative ecosystem building to help high-potential companies attract follow-on capital and create jobs in Northeast Ohio.</a:t>
            </a:r>
          </a:p>
        </p:txBody>
      </p:sp>
    </p:spTree>
    <p:extLst>
      <p:ext uri="{BB962C8B-B14F-4D97-AF65-F5344CB8AC3E}">
        <p14:creationId xmlns:p14="http://schemas.microsoft.com/office/powerpoint/2010/main" val="2625907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81712"/>
            <a:ext cx="10515600" cy="932941"/>
          </a:xfrm>
        </p:spPr>
        <p:txBody>
          <a:bodyPr>
            <a:normAutofit/>
          </a:bodyPr>
          <a:lstStyle>
            <a:lvl1pPr>
              <a:defRPr sz="3200">
                <a:solidFill>
                  <a:srgbClr val="9E3039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320072"/>
            <a:ext cx="10515600" cy="4314373"/>
          </a:xfrm>
          <a:noFill/>
        </p:spPr>
        <p:txBody>
          <a:bodyPr>
            <a:normAutofit/>
          </a:bodyPr>
          <a:lstStyle>
            <a:lvl1pPr marL="457200" indent="-457200">
              <a:buAutoNum type="arabicPeriod"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Item 1</a:t>
            </a:r>
          </a:p>
          <a:p>
            <a:pPr lvl="0"/>
            <a:r>
              <a:rPr lang="en-US" dirty="0"/>
              <a:t>Item 2</a:t>
            </a:r>
          </a:p>
          <a:p>
            <a:pPr lvl="0"/>
            <a:r>
              <a:rPr lang="en-US" dirty="0"/>
              <a:t>Item 3</a:t>
            </a:r>
          </a:p>
          <a:p>
            <a:pPr lvl="0"/>
            <a:r>
              <a:rPr lang="en-US" dirty="0"/>
              <a:t>Item 4</a:t>
            </a:r>
          </a:p>
          <a:p>
            <a:pPr lvl="0"/>
            <a:r>
              <a:rPr lang="en-US" dirty="0"/>
              <a:t>Item 5</a:t>
            </a:r>
          </a:p>
          <a:p>
            <a:pPr lvl="0"/>
            <a:r>
              <a:rPr lang="en-US" dirty="0"/>
              <a:t>Item 6</a:t>
            </a:r>
          </a:p>
          <a:p>
            <a:pPr lvl="1"/>
            <a:r>
              <a:rPr lang="en-US" dirty="0"/>
              <a:t>Item 6 description</a:t>
            </a:r>
          </a:p>
        </p:txBody>
      </p:sp>
    </p:spTree>
    <p:extLst>
      <p:ext uri="{BB962C8B-B14F-4D97-AF65-F5344CB8AC3E}">
        <p14:creationId xmlns:p14="http://schemas.microsoft.com/office/powerpoint/2010/main" val="3647631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70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58524" y="6356350"/>
            <a:ext cx="295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2858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6" r:id="rId3"/>
    <p:sldLayoutId id="2147483667" r:id="rId4"/>
    <p:sldLayoutId id="2147483669" r:id="rId5"/>
    <p:sldLayoutId id="2147483670" r:id="rId6"/>
    <p:sldLayoutId id="2147483671" r:id="rId7"/>
    <p:sldLayoutId id="2147483677" r:id="rId8"/>
    <p:sldLayoutId id="2147483650" r:id="rId9"/>
    <p:sldLayoutId id="2147483661" r:id="rId10"/>
    <p:sldLayoutId id="2147483662" r:id="rId11"/>
    <p:sldLayoutId id="2147483651" r:id="rId12"/>
    <p:sldLayoutId id="2147483652" r:id="rId13"/>
    <p:sldLayoutId id="2147483672" r:id="rId14"/>
    <p:sldLayoutId id="2147483655" r:id="rId15"/>
    <p:sldLayoutId id="2147483674" r:id="rId16"/>
    <p:sldLayoutId id="2147483660" r:id="rId17"/>
    <p:sldLayoutId id="2147483675" r:id="rId18"/>
    <p:sldLayoutId id="2147483678" r:id="rId19"/>
    <p:sldLayoutId id="2147483673" r:id="rId20"/>
    <p:sldLayoutId id="2147483676" r:id="rId21"/>
    <p:sldLayoutId id="2147483679" r:id="rId22"/>
    <p:sldLayoutId id="2147483692" r:id="rId23"/>
    <p:sldLayoutId id="2147483693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9E3039"/>
          </a:solidFill>
          <a:latin typeface="Roboto Condensed" panose="02000000000000000000" pitchFamily="2" charset="0"/>
          <a:ea typeface="Roboto Condensed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Relationship Id="rId14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dealab.com/" TargetMode="Externa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59989" y="3779156"/>
            <a:ext cx="4333103" cy="1359951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pPr>
              <a:lnSpc>
                <a:spcPct val="120000"/>
              </a:lnSpc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Cleveland Housing Hackathon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April 7</a:t>
            </a:r>
            <a:r>
              <a:rPr lang="en-US" sz="3200" baseline="30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3080492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4283"/>
            <a:ext cx="10515600" cy="932941"/>
          </a:xfrm>
        </p:spPr>
        <p:txBody>
          <a:bodyPr/>
          <a:lstStyle/>
          <a:p>
            <a:r>
              <a:rPr lang="en-US" dirty="0"/>
              <a:t>Core Assumptions –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0B75-65B1-4EA2-9690-F69B202B11E9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0815" y="1548481"/>
            <a:ext cx="104103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are the problem/needs you are solving?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What are the effects of the problems/needs (time/$)</a:t>
            </a:r>
            <a:br>
              <a:rPr lang="en-US" sz="2600" dirty="0"/>
            </a:br>
            <a:endParaRPr lang="en-US" sz="2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069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81712"/>
            <a:ext cx="10515600" cy="932941"/>
          </a:xfrm>
        </p:spPr>
        <p:txBody>
          <a:bodyPr/>
          <a:lstStyle/>
          <a:p>
            <a:r>
              <a:rPr lang="en-US" dirty="0"/>
              <a:t>Core Assumptions –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0B75-65B1-4EA2-9690-F69B202B11E9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025967"/>
            <a:ext cx="1041037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600" dirty="0"/>
            </a:br>
            <a:r>
              <a:rPr lang="en-US" sz="3200" dirty="0"/>
              <a:t>Who has the problem/needs?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Who </a:t>
            </a:r>
            <a:r>
              <a:rPr lang="en-US" sz="3200" dirty="0">
                <a:solidFill>
                  <a:srgbClr val="812730"/>
                </a:solidFill>
              </a:rPr>
              <a:t>recognizes</a:t>
            </a:r>
            <a:r>
              <a:rPr lang="en-US" sz="3200" dirty="0"/>
              <a:t> that they have the problem/needs and is </a:t>
            </a:r>
            <a:r>
              <a:rPr lang="en-US" sz="3200" dirty="0">
                <a:solidFill>
                  <a:srgbClr val="812730"/>
                </a:solidFill>
              </a:rPr>
              <a:t>actively seeking </a:t>
            </a:r>
            <a:r>
              <a:rPr lang="en-US" sz="3200" dirty="0"/>
              <a:t>to solve them?</a:t>
            </a:r>
            <a:br>
              <a:rPr lang="en-US" sz="3200" dirty="0"/>
            </a:b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624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green check ma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387" y="5223721"/>
            <a:ext cx="778424" cy="5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78420"/>
            <a:ext cx="10515600" cy="9329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A61F38"/>
                </a:solidFill>
                <a:latin typeface="Roboto Condensed"/>
                <a:ea typeface="Roboto" panose="02000000000000000000" pitchFamily="2" charset="0"/>
                <a:cs typeface="Roboto" panose="02000000000000000000" pitchFamily="2" charset="0"/>
              </a:rPr>
              <a:t>Who really has the problem?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0B75-65B1-4EA2-9690-F69B202B11E9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6974" y="4724427"/>
            <a:ext cx="34489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Know they have the problem</a:t>
            </a:r>
          </a:p>
          <a:p>
            <a:endParaRPr lang="en-US" sz="2000" b="1" dirty="0">
              <a:latin typeface="+mj-lt"/>
            </a:endParaRPr>
          </a:p>
          <a:p>
            <a:r>
              <a:rPr lang="en-US" sz="2000" b="1" dirty="0">
                <a:latin typeface="+mj-lt"/>
              </a:rPr>
              <a:t>Activity looking to solve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+mj-lt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604" y="1411361"/>
            <a:ext cx="7152216" cy="3051053"/>
          </a:xfrm>
          <a:prstGeom prst="rect">
            <a:avLst/>
          </a:prstGeom>
          <a:noFill/>
          <a:ln>
            <a:noFill/>
          </a:ln>
          <a:effectLst>
            <a:outerShdw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8" name="Multiply 7"/>
          <p:cNvSpPr/>
          <p:nvPr/>
        </p:nvSpPr>
        <p:spPr>
          <a:xfrm>
            <a:off x="6483137" y="5223721"/>
            <a:ext cx="565265" cy="4571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Image result for green check ma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387" y="4606175"/>
            <a:ext cx="778424" cy="5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green check ma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58" y="4606175"/>
            <a:ext cx="778424" cy="5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ultiply 11"/>
          <p:cNvSpPr/>
          <p:nvPr/>
        </p:nvSpPr>
        <p:spPr>
          <a:xfrm>
            <a:off x="7898972" y="4606175"/>
            <a:ext cx="565265" cy="4571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7895018" y="5223721"/>
            <a:ext cx="565265" cy="4571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09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6512"/>
            <a:ext cx="10515600" cy="9329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A62039"/>
                </a:solidFill>
                <a:latin typeface="Roboto Condensed"/>
                <a:ea typeface="Roboto" panose="02000000000000000000" pitchFamily="2" charset="0"/>
                <a:cs typeface="Roboto" panose="02000000000000000000" pitchFamily="2" charset="0"/>
              </a:rPr>
              <a:t>Stakeholders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58524" y="6356350"/>
            <a:ext cx="517591" cy="365125"/>
          </a:xfrm>
        </p:spPr>
        <p:txBody>
          <a:bodyPr/>
          <a:lstStyle/>
          <a:p>
            <a:fld id="{5A8F0B75-65B1-4EA2-9690-F69B202B11E9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519453"/>
            <a:ext cx="7481341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00"/>
              </a:lnSpc>
            </a:pPr>
            <a:r>
              <a:rPr lang="en-US" sz="3600" b="1" dirty="0"/>
              <a:t>User</a:t>
            </a:r>
          </a:p>
          <a:p>
            <a:pPr>
              <a:lnSpc>
                <a:spcPts val="4700"/>
              </a:lnSpc>
            </a:pPr>
            <a:r>
              <a:rPr lang="en-US" sz="3600" b="1" dirty="0"/>
              <a:t>Influencer </a:t>
            </a:r>
          </a:p>
          <a:p>
            <a:pPr>
              <a:lnSpc>
                <a:spcPts val="4700"/>
              </a:lnSpc>
            </a:pPr>
            <a:r>
              <a:rPr lang="en-US" sz="3600" b="1" dirty="0"/>
              <a:t>Recommender </a:t>
            </a:r>
          </a:p>
          <a:p>
            <a:pPr>
              <a:lnSpc>
                <a:spcPts val="4700"/>
              </a:lnSpc>
            </a:pPr>
            <a:r>
              <a:rPr lang="en-US" sz="3600" b="1" dirty="0"/>
              <a:t>Decision Maker</a:t>
            </a:r>
            <a:endParaRPr lang="en-US" sz="3600" dirty="0">
              <a:solidFill>
                <a:srgbClr val="9E3039"/>
              </a:solidFill>
            </a:endParaRPr>
          </a:p>
          <a:p>
            <a:pPr>
              <a:lnSpc>
                <a:spcPts val="4700"/>
              </a:lnSpc>
            </a:pPr>
            <a:r>
              <a:rPr lang="en-US" sz="3600" b="1" dirty="0"/>
              <a:t>Economic Buyer </a:t>
            </a:r>
          </a:p>
          <a:p>
            <a:pPr>
              <a:lnSpc>
                <a:spcPts val="4700"/>
              </a:lnSpc>
            </a:pPr>
            <a:r>
              <a:rPr lang="en-US" sz="3600" b="1" dirty="0"/>
              <a:t>Saboteur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576" y="1259173"/>
            <a:ext cx="3725223" cy="19520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1519453"/>
            <a:ext cx="7481341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00"/>
              </a:lnSpc>
            </a:pPr>
            <a:r>
              <a:rPr lang="en-US" sz="3600" b="1" dirty="0"/>
              <a:t>User </a:t>
            </a:r>
            <a:r>
              <a:rPr lang="en-US" sz="3600" dirty="0">
                <a:solidFill>
                  <a:srgbClr val="A62039"/>
                </a:solidFill>
              </a:rPr>
              <a:t>– teen daughter</a:t>
            </a:r>
          </a:p>
          <a:p>
            <a:pPr>
              <a:lnSpc>
                <a:spcPts val="4700"/>
              </a:lnSpc>
            </a:pPr>
            <a:r>
              <a:rPr lang="en-US" sz="3600" b="1" dirty="0"/>
              <a:t>Influencer </a:t>
            </a:r>
            <a:r>
              <a:rPr lang="en-US" sz="3600" dirty="0">
                <a:solidFill>
                  <a:srgbClr val="A62039"/>
                </a:solidFill>
              </a:rPr>
              <a:t>– car magazine</a:t>
            </a:r>
          </a:p>
          <a:p>
            <a:pPr>
              <a:lnSpc>
                <a:spcPts val="4700"/>
              </a:lnSpc>
            </a:pPr>
            <a:r>
              <a:rPr lang="en-US" sz="3600" b="1" dirty="0"/>
              <a:t>Recommender </a:t>
            </a:r>
            <a:r>
              <a:rPr lang="en-US" sz="3600" dirty="0">
                <a:solidFill>
                  <a:srgbClr val="A62039"/>
                </a:solidFill>
              </a:rPr>
              <a:t>– family friend</a:t>
            </a:r>
          </a:p>
          <a:p>
            <a:pPr>
              <a:lnSpc>
                <a:spcPts val="4700"/>
              </a:lnSpc>
            </a:pPr>
            <a:r>
              <a:rPr lang="en-US" sz="3600" b="1" dirty="0"/>
              <a:t>Decision Maker </a:t>
            </a:r>
            <a:r>
              <a:rPr lang="en-US" sz="3600" dirty="0">
                <a:solidFill>
                  <a:srgbClr val="A62039"/>
                </a:solidFill>
              </a:rPr>
              <a:t>– mom </a:t>
            </a:r>
          </a:p>
          <a:p>
            <a:pPr>
              <a:lnSpc>
                <a:spcPts val="4700"/>
              </a:lnSpc>
            </a:pPr>
            <a:r>
              <a:rPr lang="en-US" sz="3600" b="1" dirty="0"/>
              <a:t>Economic Buyer </a:t>
            </a:r>
            <a:r>
              <a:rPr lang="en-US" sz="3600" dirty="0">
                <a:solidFill>
                  <a:srgbClr val="A62039"/>
                </a:solidFill>
              </a:rPr>
              <a:t>– grandmother</a:t>
            </a:r>
          </a:p>
          <a:p>
            <a:pPr>
              <a:lnSpc>
                <a:spcPts val="4700"/>
              </a:lnSpc>
            </a:pPr>
            <a:r>
              <a:rPr lang="en-US" sz="3600" b="1" dirty="0"/>
              <a:t>Saboteur </a:t>
            </a:r>
            <a:r>
              <a:rPr lang="en-US" sz="3600" dirty="0">
                <a:solidFill>
                  <a:srgbClr val="A62039"/>
                </a:solidFill>
              </a:rPr>
              <a:t>– sibling</a:t>
            </a:r>
            <a:endParaRPr lang="en-US" sz="3600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55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1711"/>
            <a:ext cx="10515600" cy="932941"/>
          </a:xfrm>
        </p:spPr>
        <p:txBody>
          <a:bodyPr/>
          <a:lstStyle/>
          <a:p>
            <a:r>
              <a:rPr lang="en-US" dirty="0"/>
              <a:t>Core Assumptions – your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0B75-65B1-4EA2-9690-F69B202B11E9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346635"/>
            <a:ext cx="1041037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are the current/other solutions for the problems/needs?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How is your solution unique/better?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78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biggest competitors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0B75-65B1-4EA2-9690-F69B202B11E9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431011"/>
            <a:ext cx="9681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Doing nothing</a:t>
            </a:r>
          </a:p>
          <a:p>
            <a:endParaRPr lang="en-US" sz="3200" dirty="0"/>
          </a:p>
          <a:p>
            <a:r>
              <a:rPr lang="en-US" sz="3200" dirty="0"/>
              <a:t>Doing it the same way they always have</a:t>
            </a:r>
          </a:p>
        </p:txBody>
      </p:sp>
    </p:spTree>
    <p:extLst>
      <p:ext uri="{BB962C8B-B14F-4D97-AF65-F5344CB8AC3E}">
        <p14:creationId xmlns:p14="http://schemas.microsoft.com/office/powerpoint/2010/main" val="3650694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6512"/>
            <a:ext cx="10689236" cy="93294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A61F38"/>
                </a:solidFill>
                <a:latin typeface="Roboto Condensed"/>
                <a:ea typeface="Roboto" panose="02000000000000000000" pitchFamily="2" charset="0"/>
                <a:cs typeface="Roboto" panose="02000000000000000000" pitchFamily="2" charset="0"/>
              </a:rPr>
              <a:t>How Is Your Solution Unique/Better?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0B75-65B1-4EA2-9690-F69B202B11E9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519453"/>
            <a:ext cx="987976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Common examples: bigger, cheaper, stronger, faster</a:t>
            </a:r>
          </a:p>
          <a:p>
            <a:endParaRPr lang="en-US" sz="3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en-US" sz="3200" u="sng" dirty="0">
                <a:solidFill>
                  <a:srgbClr val="A61F3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Stronger examples</a:t>
            </a:r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</a:t>
            </a:r>
          </a:p>
          <a:p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On-demand (Uber)</a:t>
            </a:r>
          </a:p>
          <a:p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Eco-friendliness (Tesla)</a:t>
            </a:r>
          </a:p>
          <a:p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Seamlessness (Turbo-Tax)</a:t>
            </a:r>
          </a:p>
          <a:p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Social consciousness (TOMS)</a:t>
            </a:r>
          </a:p>
          <a:p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All-in-one (iPhone)  </a:t>
            </a:r>
          </a:p>
        </p:txBody>
      </p:sp>
    </p:spTree>
    <p:extLst>
      <p:ext uri="{BB962C8B-B14F-4D97-AF65-F5344CB8AC3E}">
        <p14:creationId xmlns:p14="http://schemas.microsoft.com/office/powerpoint/2010/main" val="938857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70398"/>
            <a:ext cx="10515600" cy="932941"/>
          </a:xfrm>
        </p:spPr>
        <p:txBody>
          <a:bodyPr/>
          <a:lstStyle/>
          <a:p>
            <a:r>
              <a:rPr lang="en-US" dirty="0"/>
              <a:t>What are your riskiest assumptions?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0B75-65B1-4EA2-9690-F69B202B11E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890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0B75-65B1-4EA2-9690-F69B202B11E9}" type="slidenum">
              <a:rPr lang="en-US" smtClean="0"/>
              <a:t>18</a:t>
            </a:fld>
            <a:endParaRPr lang="en-US" dirty="0"/>
          </a:p>
        </p:txBody>
      </p:sp>
      <p:pic>
        <p:nvPicPr>
          <p:cNvPr id="13314" name="Picture 2" descr="At Barrel, SoHo, NY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3" b="11147"/>
          <a:stretch/>
        </p:blipFill>
        <p:spPr bwMode="auto">
          <a:xfrm>
            <a:off x="0" y="-16829"/>
            <a:ext cx="12192000" cy="6874829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1543" y="405116"/>
            <a:ext cx="11640457" cy="689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000" dirty="0">
                <a:solidFill>
                  <a:srgbClr val="9E3039"/>
                </a:solidFill>
                <a:latin typeface="Roboto Condensed"/>
                <a:ea typeface="Roboto Black" panose="02000000000000000000" pitchFamily="2" charset="0"/>
                <a:cs typeface="Roboto Black" panose="02000000000000000000" pitchFamily="2" charset="0"/>
              </a:rPr>
              <a:t>Minimum Viable Products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8857" y="405116"/>
            <a:ext cx="293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800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MVP – Minimum Viable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0B75-65B1-4EA2-9690-F69B202B11E9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393371"/>
            <a:ext cx="1030877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Minimum Viable Product</a:t>
            </a:r>
            <a:r>
              <a:rPr lang="en-US" sz="3200" dirty="0"/>
              <a:t> (MVP) - a minimum set of features that is enough to deploy the product and test key assumptions about customers' interactions with the product.</a:t>
            </a:r>
          </a:p>
          <a:p>
            <a:endParaRPr lang="en-US" sz="3200" dirty="0"/>
          </a:p>
          <a:p>
            <a:r>
              <a:rPr lang="en-US" sz="3200" dirty="0"/>
              <a:t>It reduces risk and avoids devoting time, money and creative energy to a product or service that doesn’t have a customer</a:t>
            </a:r>
          </a:p>
        </p:txBody>
      </p:sp>
    </p:spTree>
    <p:extLst>
      <p:ext uri="{BB962C8B-B14F-4D97-AF65-F5344CB8AC3E}">
        <p14:creationId xmlns:p14="http://schemas.microsoft.com/office/powerpoint/2010/main" val="312803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94"/>
          <a:stretch/>
        </p:blipFill>
        <p:spPr>
          <a:xfrm>
            <a:off x="-1" y="8771"/>
            <a:ext cx="12210931" cy="68492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210931" cy="6858000"/>
          </a:xfrm>
          <a:prstGeom prst="rect">
            <a:avLst/>
          </a:prstGeom>
          <a:solidFill>
            <a:srgbClr val="9E3039">
              <a:alpha val="8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EFEF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2666881" y="342900"/>
            <a:ext cx="6362700" cy="6172200"/>
          </a:xfrm>
          <a:prstGeom prst="ellipse">
            <a:avLst/>
          </a:prstGeom>
          <a:solidFill>
            <a:srgbClr val="013A8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t>JumpStart unlocks the full potential of diverse and ambitious entrepreneurs to economically transform entire communities.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B3090A-AB90-4D0B-BF45-CD5A39D2F2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314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MVP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0B75-65B1-4EA2-9690-F69B202B11E9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349829"/>
            <a:ext cx="984068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Dropbox – used explainer video</a:t>
            </a:r>
          </a:p>
          <a:p>
            <a:endParaRPr lang="en-US" sz="3200" dirty="0"/>
          </a:p>
          <a:p>
            <a:r>
              <a:rPr lang="en-US" sz="3200" dirty="0"/>
              <a:t>Zappos – faked it until they made it</a:t>
            </a:r>
          </a:p>
          <a:p>
            <a:endParaRPr lang="en-US" sz="3200" dirty="0"/>
          </a:p>
          <a:p>
            <a:r>
              <a:rPr lang="en-US" sz="3200" dirty="0" err="1"/>
              <a:t>Komae</a:t>
            </a:r>
            <a:r>
              <a:rPr lang="en-US" sz="3200" dirty="0"/>
              <a:t> – tested on guinea pigs</a:t>
            </a:r>
          </a:p>
          <a:p>
            <a:endParaRPr lang="en-US" sz="3200" dirty="0"/>
          </a:p>
          <a:p>
            <a:r>
              <a:rPr lang="en-US" sz="3200" dirty="0" err="1"/>
              <a:t>BeMyDD</a:t>
            </a:r>
            <a:r>
              <a:rPr lang="en-US" sz="3200" dirty="0"/>
              <a:t> – kept it old school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54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16888"/>
            <a:ext cx="10515600" cy="932941"/>
          </a:xfrm>
        </p:spPr>
        <p:txBody>
          <a:bodyPr/>
          <a:lstStyle/>
          <a:p>
            <a:r>
              <a:rPr lang="en-US" dirty="0"/>
              <a:t>Embrace the pivot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0B75-65B1-4EA2-9690-F69B202B11E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349829"/>
            <a:ext cx="984068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Pinterest – recognized how users were actually using their product was different than intended</a:t>
            </a:r>
          </a:p>
          <a:p>
            <a:endParaRPr lang="en-US" sz="3200" dirty="0"/>
          </a:p>
          <a:p>
            <a:r>
              <a:rPr lang="en-US" sz="3200" dirty="0"/>
              <a:t>Instagram – slimmed down their product features to the most popular one</a:t>
            </a:r>
          </a:p>
          <a:p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609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71998"/>
            <a:ext cx="10515600" cy="932941"/>
          </a:xfrm>
        </p:spPr>
        <p:txBody>
          <a:bodyPr/>
          <a:lstStyle/>
          <a:p>
            <a:r>
              <a:rPr lang="en-US" dirty="0"/>
              <a:t>Good luck and 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0B75-65B1-4EA2-9690-F69B202B11E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57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93542" y="890337"/>
            <a:ext cx="5397500" cy="5037221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500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Core City: Cleveland Program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</a:rPr>
              <a:t>Provides assistance to entrepreneurs and small business owners in the city of Cleveland to help grow their businesses and create jobs. 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srgbClr val="42C4DD"/>
                </a:solidFill>
              </a:rPr>
              <a:t>www.jumpstartinc.org/corecity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12394" y="6357688"/>
            <a:ext cx="165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Light"/>
                <a:ea typeface="+mn-ea"/>
                <a:cs typeface="+mn-cs"/>
              </a:rPr>
              <a:t>Supported By: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4" b="40000"/>
          <a:stretch/>
        </p:blipFill>
        <p:spPr>
          <a:xfrm>
            <a:off x="10666627" y="5845521"/>
            <a:ext cx="1265235" cy="88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36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44906" y="1515291"/>
            <a:ext cx="5021178" cy="4714059"/>
          </a:xfrm>
        </p:spPr>
        <p:txBody>
          <a:bodyPr>
            <a:normAutofit fontScale="85000" lnSpcReduction="10000"/>
          </a:bodyPr>
          <a:lstStyle/>
          <a:p>
            <a:pPr indent="-228600" algn="l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</a:rPr>
              <a:t>In these free 1:1 sessions, you’ll receive: </a:t>
            </a: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Business direction and guidance </a:t>
            </a: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Value-driving key tasks for the entrepreneur to complete</a:t>
            </a:r>
          </a:p>
          <a:p>
            <a:pPr marL="457200" indent="-4572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Connections to other community business resources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r>
              <a:rPr lang="en-US" sz="2800" dirty="0">
                <a:latin typeface="+mj-lt"/>
              </a:rPr>
              <a:t>To schedule an appointment, email us at </a:t>
            </a:r>
            <a:r>
              <a:rPr lang="en-US" sz="2800" b="1" dirty="0">
                <a:solidFill>
                  <a:srgbClr val="42C4DD"/>
                </a:solidFill>
                <a:latin typeface="+mj-lt"/>
              </a:rPr>
              <a:t>corecity@jumpstartinc.org.</a:t>
            </a:r>
          </a:p>
        </p:txBody>
      </p:sp>
      <p:sp>
        <p:nvSpPr>
          <p:cNvPr id="2" name="Rectangle 1"/>
          <p:cNvSpPr/>
          <p:nvPr/>
        </p:nvSpPr>
        <p:spPr>
          <a:xfrm>
            <a:off x="344906" y="459570"/>
            <a:ext cx="48279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 pitchFamily="2" charset="0"/>
                <a:ea typeface="Roboto Condensed" pitchFamily="2" charset="0"/>
                <a:cs typeface="+mn-cs"/>
              </a:rPr>
              <a:t>Office Hours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 pitchFamily="2" charset="0"/>
                <a:ea typeface="Roboto Condensed" pitchFamily="2" charset="0"/>
                <a:cs typeface="+mn-cs"/>
              </a:rPr>
              <a:t>(By Appointment Only)</a:t>
            </a:r>
          </a:p>
        </p:txBody>
      </p:sp>
    </p:spTree>
    <p:extLst>
      <p:ext uri="{BB962C8B-B14F-4D97-AF65-F5344CB8AC3E}">
        <p14:creationId xmlns:p14="http://schemas.microsoft.com/office/powerpoint/2010/main" val="1359132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0827"/>
            <a:ext cx="10515600" cy="93294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A61F38"/>
                </a:solidFill>
                <a:latin typeface="Roboto Condensed"/>
                <a:ea typeface="Roboto" panose="02000000000000000000" pitchFamily="2" charset="0"/>
                <a:cs typeface="Roboto" panose="02000000000000000000" pitchFamily="2" charset="0"/>
              </a:rPr>
              <a:t>Intro to the Collaborator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0B75-65B1-4EA2-9690-F69B202B11E9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199" y="1189461"/>
            <a:ext cx="108806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13 Collaborators</a:t>
            </a:r>
          </a:p>
          <a:p>
            <a:pPr lvl="0"/>
            <a:r>
              <a:rPr lang="en-US" sz="2000" dirty="0">
                <a:solidFill>
                  <a:prstClr val="black"/>
                </a:solidFill>
              </a:rPr>
              <a:t>Akron Global Business Accelerator (AGBA), BioEnterprise, BioHio, Braintree, FlashStarts, GLIDE, JumpStart, MAGNET, NEOMED, Ohio Aerospace Institute (OAI), TBEIC, U of Akron Research Foundation (UARF), Youngstown Business Incubator (YBI)</a:t>
            </a:r>
            <a:endParaRPr lang="en-US" sz="2800" b="1" dirty="0"/>
          </a:p>
        </p:txBody>
      </p:sp>
      <p:pic>
        <p:nvPicPr>
          <p:cNvPr id="7" name="Picture 2" descr="Akron Global Business Acceler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832213"/>
            <a:ext cx="1661943" cy="94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BioEnterpri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662" y="2795563"/>
            <a:ext cx="1661943" cy="94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ioHi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264" y="2808527"/>
            <a:ext cx="1661943" cy="94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BrainTree Business Development Cen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218" y="2690236"/>
            <a:ext cx="1661943" cy="94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Flashstart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28" y="3911534"/>
            <a:ext cx="1661943" cy="94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GLID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22" y="3911534"/>
            <a:ext cx="1661943" cy="94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The Incubator at MAGNE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758" y="3925890"/>
            <a:ext cx="1824377" cy="10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JumpStar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77" y="3843948"/>
            <a:ext cx="17811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NEOME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755" y="3847236"/>
            <a:ext cx="17811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Ohio Aerospace Institut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083" y="4823452"/>
            <a:ext cx="17811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TBEIC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18" y="4977367"/>
            <a:ext cx="17811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4" descr="UARF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047" y="4976814"/>
            <a:ext cx="17811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 descr="YBI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649" y="4976814"/>
            <a:ext cx="17811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51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6512"/>
            <a:ext cx="10515600" cy="93294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A62039"/>
                </a:solidFill>
                <a:latin typeface="Roboto Condensed"/>
                <a:ea typeface="Roboto" panose="02000000000000000000" pitchFamily="2" charset="0"/>
                <a:cs typeface="Roboto" panose="02000000000000000000" pitchFamily="2" charset="0"/>
              </a:rPr>
              <a:t>The Agenda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0B75-65B1-4EA2-9690-F69B202B11E9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519453"/>
            <a:ext cx="98048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200" dirty="0"/>
              <a:t>Top factors that determine startup success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200" dirty="0"/>
              <a:t>It’s all about assumptions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200" dirty="0"/>
              <a:t>Minimum viable products</a:t>
            </a:r>
          </a:p>
        </p:txBody>
      </p:sp>
    </p:spTree>
    <p:extLst>
      <p:ext uri="{BB962C8B-B14F-4D97-AF65-F5344CB8AC3E}">
        <p14:creationId xmlns:p14="http://schemas.microsoft.com/office/powerpoint/2010/main" val="150061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A62039"/>
                </a:solidFill>
              </a:rPr>
              <a:t>Top factors that determine startup success?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0B75-65B1-4EA2-9690-F69B202B11E9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1388824"/>
            <a:ext cx="1080915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333333"/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Bill Gross started </a:t>
            </a:r>
            <a:r>
              <a:rPr lang="en-US" sz="2600" dirty="0" err="1">
                <a:solidFill>
                  <a:srgbClr val="009CD8"/>
                </a:solidFill>
                <a:ea typeface="Roboto Light" panose="02000000000000000000" pitchFamily="2" charset="0"/>
                <a:cs typeface="Roboto Light" panose="02000000000000000000" pitchFamily="2" charset="0"/>
                <a:hlinkClick r:id="rId2"/>
              </a:rPr>
              <a:t>Idealab</a:t>
            </a:r>
            <a:r>
              <a:rPr lang="en-US" sz="2600" dirty="0">
                <a:solidFill>
                  <a:srgbClr val="009CD8"/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, </a:t>
            </a:r>
            <a:r>
              <a:rPr lang="en-US" sz="2600" dirty="0">
                <a:solidFill>
                  <a:srgbClr val="333333"/>
                </a:solidFill>
              </a:rPr>
              <a:t>the longest running technology incubator (150 companies with 45+ IPOs and acquisitions)</a:t>
            </a:r>
          </a:p>
          <a:p>
            <a:endParaRPr lang="en-US" sz="2600" dirty="0">
              <a:solidFill>
                <a:srgbClr val="333333"/>
              </a:solidFill>
            </a:endParaRPr>
          </a:p>
          <a:p>
            <a:r>
              <a:rPr lang="en-US" sz="2600" dirty="0">
                <a:solidFill>
                  <a:srgbClr val="333333"/>
                </a:solidFill>
              </a:rPr>
              <a:t>He did a quantitative analysis of 200 startups to pinpoint what factors most influence a company’s success or failure</a:t>
            </a:r>
          </a:p>
          <a:p>
            <a:endParaRPr lang="en-US" sz="2600" dirty="0">
              <a:solidFill>
                <a:srgbClr val="333333"/>
              </a:solidFill>
            </a:endParaRPr>
          </a:p>
          <a:p>
            <a:r>
              <a:rPr lang="en-US" sz="2600" dirty="0">
                <a:solidFill>
                  <a:srgbClr val="333333"/>
                </a:solidFill>
              </a:rPr>
              <a:t>Some of the companies included in the analysis: </a:t>
            </a:r>
            <a:br>
              <a:rPr lang="en-US" sz="2600" dirty="0">
                <a:solidFill>
                  <a:srgbClr val="333333"/>
                </a:solidFill>
              </a:rPr>
            </a:br>
            <a:r>
              <a:rPr lang="en-US" sz="2600" dirty="0">
                <a:solidFill>
                  <a:srgbClr val="333333"/>
                </a:solidFill>
              </a:rPr>
              <a:t>YouTube, Uber, Pets.com, Instagram, </a:t>
            </a:r>
            <a:r>
              <a:rPr lang="en-US" sz="2600" dirty="0" err="1">
                <a:solidFill>
                  <a:srgbClr val="333333"/>
                </a:solidFill>
              </a:rPr>
              <a:t>AirBNB</a:t>
            </a:r>
            <a:r>
              <a:rPr lang="en-US" sz="2600" dirty="0">
                <a:solidFill>
                  <a:srgbClr val="333333"/>
                </a:solidFill>
              </a:rPr>
              <a:t>, </a:t>
            </a:r>
            <a:r>
              <a:rPr lang="en-US" sz="2600" dirty="0" err="1">
                <a:solidFill>
                  <a:srgbClr val="333333"/>
                </a:solidFill>
              </a:rPr>
              <a:t>Kozmo</a:t>
            </a:r>
            <a:r>
              <a:rPr lang="en-US" sz="2600" dirty="0">
                <a:solidFill>
                  <a:srgbClr val="333333"/>
                </a:solidFill>
              </a:rPr>
              <a:t>, LinkedIn, Friendster</a:t>
            </a:r>
            <a:endParaRPr lang="en-US" sz="26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505752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solidFill>
                  <a:srgbClr val="812730"/>
                </a:solidFill>
              </a:rPr>
              <a:t>Guess what factors he found to have the greatest impact on startup success?</a:t>
            </a:r>
          </a:p>
        </p:txBody>
      </p:sp>
    </p:spTree>
    <p:extLst>
      <p:ext uri="{BB962C8B-B14F-4D97-AF65-F5344CB8AC3E}">
        <p14:creationId xmlns:p14="http://schemas.microsoft.com/office/powerpoint/2010/main" val="223610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98356" y="2068866"/>
            <a:ext cx="7361421" cy="3222885"/>
          </a:xfrm>
          <a:prstGeom prst="roundRect">
            <a:avLst/>
          </a:prstGeom>
          <a:solidFill>
            <a:srgbClr val="DCDCDC"/>
          </a:solidFill>
          <a:ln w="28575">
            <a:solidFill>
              <a:srgbClr val="A6203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0B75-65B1-4EA2-9690-F69B202B11E9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43131" y="1409525"/>
            <a:ext cx="10515599" cy="451158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4000" dirty="0"/>
              <a:t>Funding - 14% 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Business Model - 24%  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Ideas - 28% 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Team - 32%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Timing - 42%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1900" dirty="0"/>
              <a:t>http://www.inc.com/chris-dessi/this-ted-talk-explains-the-5-reasons-why-startups-succeed.html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43130" y="258966"/>
            <a:ext cx="10515600" cy="932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9E3039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r>
              <a:rPr lang="en-US" dirty="0">
                <a:solidFill>
                  <a:srgbClr val="A62039"/>
                </a:solidFill>
              </a:rPr>
              <a:t>Top factors that determine startup success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79066" y="3018042"/>
            <a:ext cx="32417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A62039"/>
                </a:solidFill>
              </a:rPr>
              <a:t>You can test these using pre-revenue market validation tactics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43130" y="5642196"/>
            <a:ext cx="8810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YouTube: The single biggest reason why startups succeed | Bill Gross</a:t>
            </a:r>
          </a:p>
        </p:txBody>
      </p:sp>
    </p:spTree>
    <p:extLst>
      <p:ext uri="{BB962C8B-B14F-4D97-AF65-F5344CB8AC3E}">
        <p14:creationId xmlns:p14="http://schemas.microsoft.com/office/powerpoint/2010/main" val="71578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2699"/>
            <a:ext cx="12192000" cy="69006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F0B75-65B1-4EA2-9690-F69B202B11E9}" type="slidenum">
              <a:rPr lang="en-US" smtClean="0"/>
              <a:t>9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78971" y="429003"/>
            <a:ext cx="11234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9E3039"/>
                </a:solidFill>
                <a:latin typeface="Roboto Condensed"/>
              </a:rPr>
              <a:t>It’s all about assumptions!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8971" y="1451429"/>
            <a:ext cx="50945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Identifying your core assumptions</a:t>
            </a:r>
          </a:p>
        </p:txBody>
      </p:sp>
    </p:spTree>
    <p:extLst>
      <p:ext uri="{BB962C8B-B14F-4D97-AF65-F5344CB8AC3E}">
        <p14:creationId xmlns:p14="http://schemas.microsoft.com/office/powerpoint/2010/main" val="2250606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Roboto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4BEF5286-7C03-490E-A051-6FB7F6195436}" vid="{5A41402F-8548-4C53-AA2F-B49803AC8E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5C024EDEBC8D47AC1946F35275C120" ma:contentTypeVersion="0" ma:contentTypeDescription="Create a new document." ma:contentTypeScope="" ma:versionID="c47c887c14b725d7da8e9d4298aa9e7e">
  <xsd:schema xmlns:xsd="http://www.w3.org/2001/XMLSchema" xmlns:xs="http://www.w3.org/2001/XMLSchema" xmlns:p="http://schemas.microsoft.com/office/2006/metadata/properties" xmlns:ns2="2d1c2ee8-7821-4234-b7b2-776fec4b020a" targetNamespace="http://schemas.microsoft.com/office/2006/metadata/properties" ma:root="true" ma:fieldsID="ff3766d22946333509fb41be4018b335" ns2:_="">
    <xsd:import namespace="2d1c2ee8-7821-4234-b7b2-776fec4b020a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1c2ee8-7821-4234-b7b2-776fec4b020a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d1c2ee8-7821-4234-b7b2-776fec4b020a">VAEHTWUZSHNU-124-35</_dlc_DocId>
    <_dlc_DocIdUrl xmlns="2d1c2ee8-7821-4234-b7b2-776fec4b020a">
      <Url>http://intranet.jumpstartinc.org/departments/marketing/_layouts/15/DocIdRedir.aspx?ID=VAEHTWUZSHNU-124-35</Url>
      <Description>VAEHTWUZSHNU-124-35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0EB28C71-3321-4C13-9922-581AE2F203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442EB3-D75B-4910-8D02-5B424F281A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1c2ee8-7821-4234-b7b2-776fec4b02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0FBDE9-470C-44B5-B428-6E1CDB6B2110}">
  <ds:schemaRefs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terms/"/>
    <ds:schemaRef ds:uri="2d1c2ee8-7821-4234-b7b2-776fec4b020a"/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</ds:schemaRefs>
</ds:datastoreItem>
</file>

<file path=customXml/itemProps4.xml><?xml version="1.0" encoding="utf-8"?>
<ds:datastoreItem xmlns:ds="http://schemas.openxmlformats.org/officeDocument/2006/customXml" ds:itemID="{473BA5EC-041F-4E86-A702-DA9B2E640E33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THIS ONE</Template>
  <TotalTime>46869</TotalTime>
  <Words>498</Words>
  <Application>Microsoft Office PowerPoint</Application>
  <PresentationFormat>Widescreen</PresentationFormat>
  <Paragraphs>125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Roboto</vt:lpstr>
      <vt:lpstr>Roboto Black</vt:lpstr>
      <vt:lpstr>Roboto Condensed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Intro to the Collaborator Network</vt:lpstr>
      <vt:lpstr>The Agenda</vt:lpstr>
      <vt:lpstr>Top factors that determine startup success?</vt:lpstr>
      <vt:lpstr>PowerPoint Presentation</vt:lpstr>
      <vt:lpstr>PowerPoint Presentation</vt:lpstr>
      <vt:lpstr>Core Assumptions – the problem</vt:lpstr>
      <vt:lpstr>Core Assumptions – the problem</vt:lpstr>
      <vt:lpstr>Who really has the problem?</vt:lpstr>
      <vt:lpstr>Stakeholders</vt:lpstr>
      <vt:lpstr>Core Assumptions – your solution</vt:lpstr>
      <vt:lpstr>Your biggest competitors</vt:lpstr>
      <vt:lpstr>How Is Your Solution Unique/Better?</vt:lpstr>
      <vt:lpstr>What are your riskiest assumptions?</vt:lpstr>
      <vt:lpstr>PowerPoint Presentation</vt:lpstr>
      <vt:lpstr>MVP – Minimum Viable Product</vt:lpstr>
      <vt:lpstr>MVP Examples</vt:lpstr>
      <vt:lpstr>Embrace the pivot</vt:lpstr>
      <vt:lpstr>Good luck and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Callie Bumba</dc:creator>
  <cp:lastModifiedBy>Patrick Kucharson</cp:lastModifiedBy>
  <cp:revision>395</cp:revision>
  <cp:lastPrinted>2016-01-04T13:29:32Z</cp:lastPrinted>
  <dcterms:created xsi:type="dcterms:W3CDTF">2015-10-23T14:10:50Z</dcterms:created>
  <dcterms:modified xsi:type="dcterms:W3CDTF">2017-04-07T02:19:22Z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0x010100AA5C024EDEBC8D47AC1946F35275C120</vt:lpwstr>
  </property>
  <property fmtid="{D5CDD505-2E9C-101B-9397-08002B2CF9AE}" pid="3" name="_dlc_DocIdItemGuid">
    <vt:lpwstr>d6ab0445-baab-4a04-84d2-ac342accb440</vt:lpwstr>
  </property>
</Properties>
</file>